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36" autoAdjust="0"/>
    <p:restoredTop sz="94660"/>
  </p:normalViewPr>
  <p:slideViewPr>
    <p:cSldViewPr>
      <p:cViewPr>
        <p:scale>
          <a:sx n="70" d="100"/>
          <a:sy n="70" d="100"/>
        </p:scale>
        <p:origin x="-49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C19C875-F507-4DFA-BBFA-6F06288911BC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505C30-2A19-462A-A490-EF496212D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667001"/>
            <a:ext cx="7391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President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20647670">
            <a:off x="73227" y="985658"/>
            <a:ext cx="67794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Officer Positions: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191000"/>
            <a:ext cx="495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val="FF0000"/>
                </a:solidFill>
              </a:rPr>
              <a:t>“If you FAIL to plan, you PLAN to fail”</a:t>
            </a:r>
            <a:endParaRPr lang="en-US" sz="2000" b="1" i="1" dirty="0">
              <a:solidFill>
                <a:srgbClr val="FF0000"/>
              </a:solidFill>
            </a:endParaRPr>
          </a:p>
        </p:txBody>
      </p:sp>
      <p:pic>
        <p:nvPicPr>
          <p:cNvPr id="1028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438400"/>
            <a:ext cx="2286000" cy="2286000"/>
          </a:xfrm>
          <a:prstGeom prst="rect">
            <a:avLst/>
          </a:prstGeom>
          <a:noFill/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3350" y="6059488"/>
            <a:ext cx="4667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kern="0" dirty="0" smtClean="0">
                <a:solidFill>
                  <a:schemeClr val="bg1"/>
                </a:solidFill>
                <a:latin typeface="Century Gothic" pitchFamily="34" charset="0"/>
              </a:rPr>
              <a:t>2012-2013 CDCKI Membership Development and Education Committee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/>
          <a:lstStyle/>
          <a:p>
            <a:r>
              <a:rPr lang="en-US" dirty="0" smtClean="0"/>
              <a:t>Run an Effective Board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Have an agenda (meeting objectives, have a reasonable estimated time for discussion)</a:t>
            </a:r>
          </a:p>
          <a:p>
            <a:r>
              <a:rPr lang="en-US" dirty="0" smtClean="0"/>
              <a:t>Don’t plan too much (Decide how much you expect to accomplish, No more than 3 hours or schedule breaks)</a:t>
            </a:r>
          </a:p>
          <a:p>
            <a:r>
              <a:rPr lang="en-US" dirty="0" smtClean="0"/>
              <a:t>Prepare written objectives and brief Board members before meeting (Have to do list for Board of Officers- Treasurer brings list of Fundraising ideas w/tentative dates)</a:t>
            </a:r>
          </a:p>
          <a:p>
            <a:r>
              <a:rPr lang="en-US" dirty="0" smtClean="0"/>
              <a:t>Keep on Task</a:t>
            </a:r>
          </a:p>
          <a:p>
            <a:r>
              <a:rPr lang="en-US" dirty="0" smtClean="0"/>
              <a:t>Engage all Board Members (Have them give reports)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153400" cy="9517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Overall Duties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10600" cy="541020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 smtClean="0">
                <a:cs typeface="Times New Roman" pitchFamily="18" charset="0"/>
              </a:rPr>
              <a:t>Guide board officers in setting/executing/evaluating club goals</a:t>
            </a:r>
          </a:p>
          <a:p>
            <a:r>
              <a:rPr lang="en-US" sz="2400" dirty="0" smtClean="0">
                <a:cs typeface="Times New Roman" pitchFamily="18" charset="0"/>
              </a:rPr>
              <a:t>Recognize member strengths, interests and appoint chairs</a:t>
            </a:r>
          </a:p>
          <a:p>
            <a:r>
              <a:rPr lang="en-US" sz="2400" dirty="0" smtClean="0">
                <a:cs typeface="Times New Roman" pitchFamily="18" charset="0"/>
              </a:rPr>
              <a:t>Recognize member accomplishments and club/campus achievements</a:t>
            </a:r>
          </a:p>
          <a:p>
            <a:r>
              <a:rPr lang="en-US" sz="2400" dirty="0" smtClean="0">
                <a:cs typeface="Times New Roman" pitchFamily="18" charset="0"/>
              </a:rPr>
              <a:t>Be educated about Circle K International </a:t>
            </a:r>
          </a:p>
          <a:p>
            <a:r>
              <a:rPr lang="en-US" sz="2400" dirty="0" smtClean="0">
                <a:cs typeface="Times New Roman" pitchFamily="18" charset="0"/>
              </a:rPr>
              <a:t>Educate members about the opportunities available through the Kiwanis Family </a:t>
            </a:r>
          </a:p>
          <a:p>
            <a:r>
              <a:rPr lang="en-US" sz="2400" dirty="0" smtClean="0">
                <a:cs typeface="Times New Roman" pitchFamily="18" charset="0"/>
              </a:rPr>
              <a:t>Preside at and plan agendas all club and board meetings </a:t>
            </a:r>
          </a:p>
          <a:p>
            <a:r>
              <a:rPr lang="en-US" sz="2400" dirty="0" smtClean="0">
                <a:cs typeface="Times New Roman" pitchFamily="18" charset="0"/>
              </a:rPr>
              <a:t>Attend committee meetings and Kiwanis club meetings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99032"/>
          </a:xfrm>
        </p:spPr>
        <p:txBody>
          <a:bodyPr/>
          <a:lstStyle/>
          <a:p>
            <a:r>
              <a:rPr lang="en-US" dirty="0" smtClean="0"/>
              <a:t>Overall Duties &amp; Responsibilities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447800"/>
            <a:ext cx="8458200" cy="4953000"/>
          </a:xfrm>
          <a:prstGeom prst="rect">
            <a:avLst/>
          </a:prstGeom>
          <a:ln>
            <a:noFill/>
          </a:ln>
        </p:spPr>
        <p:txBody>
          <a:bodyPr vert="horz">
            <a:no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noProof="0" dirty="0" smtClean="0">
                <a:cs typeface="Times New Roman" pitchFamily="18" charset="0"/>
              </a:rPr>
              <a:t>Represent the club and its views at district, divisional, international events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Partici</a:t>
            </a:r>
            <a:r>
              <a:rPr lang="en-US" sz="2000" dirty="0" smtClean="0">
                <a:cs typeface="Times New Roman" pitchFamily="18" charset="0"/>
              </a:rPr>
              <a:t>pate in club service projects, inter-clubs and social activities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>
                <a:cs typeface="Times New Roman" pitchFamily="18" charset="0"/>
              </a:rPr>
              <a:t>Communicate  club progress to Kiwanis club and district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>
                <a:cs typeface="Times New Roman" pitchFamily="18" charset="0"/>
              </a:rPr>
              <a:t>Monitor the activities and provide guidance to all officers and committee chairs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>
                <a:cs typeface="Times New Roman" pitchFamily="18" charset="0"/>
              </a:rPr>
              <a:t>Motivate club members to participate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>
                <a:cs typeface="Times New Roman" pitchFamily="18" charset="0"/>
              </a:rPr>
              <a:t>Establish a climate of enthusiasm, openness and concern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>
                <a:cs typeface="Times New Roman" pitchFamily="18" charset="0"/>
              </a:rPr>
              <a:t>Coordinate officer elections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>
                <a:cs typeface="Times New Roman" pitchFamily="18" charset="0"/>
              </a:rPr>
              <a:t>Assist in training incoming officers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n-US" sz="2000" dirty="0" smtClean="0">
              <a:cs typeface="Times New Roman" pitchFamily="18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5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9144000" cy="1399032"/>
          </a:xfrm>
        </p:spPr>
        <p:txBody>
          <a:bodyPr/>
          <a:lstStyle/>
          <a:p>
            <a:pPr algn="ctr"/>
            <a:r>
              <a:rPr lang="en-US" dirty="0" smtClean="0"/>
              <a:t>Ten Commandments of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153400" cy="4572000"/>
          </a:xfrm>
        </p:spPr>
        <p:txBody>
          <a:bodyPr>
            <a:normAutofit fontScale="92500" lnSpcReduction="10000"/>
          </a:bodyPr>
          <a:lstStyle/>
          <a:p>
            <a:pPr marL="578358" indent="-514350">
              <a:buFont typeface="+mj-lt"/>
              <a:buAutoNum type="arabicPeriod"/>
            </a:pPr>
            <a:r>
              <a:rPr lang="en-US" dirty="0" smtClean="0"/>
              <a:t>Search out challenging opportunities to change, grow, innovate, and improve 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Experiment, take risks, and learn from the accompanying mistakes. 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Envision an uplifting and ennobling future 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Enlist others in a common vision by appealing to their values, interests, hopes, and dreams. </a:t>
            </a:r>
          </a:p>
          <a:p>
            <a:pPr marL="578358" indent="-514350">
              <a:buFont typeface="+mj-lt"/>
              <a:buAutoNum type="arabicPeriod"/>
            </a:pPr>
            <a:r>
              <a:rPr lang="en-US" dirty="0" smtClean="0"/>
              <a:t>Foster collaboration by promoting cooperative goals </a:t>
            </a:r>
            <a:endParaRPr lang="en-US" dirty="0"/>
          </a:p>
        </p:txBody>
      </p:sp>
      <p:pic>
        <p:nvPicPr>
          <p:cNvPr id="4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Ten Commandments of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8358" indent="-51435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6. </a:t>
            </a:r>
            <a:r>
              <a:rPr lang="en-US" dirty="0" smtClean="0"/>
              <a:t>Strengthen people by giving power away, providing choice, developing competence, assigning critical tasks, and offering visible support. </a:t>
            </a:r>
          </a:p>
          <a:p>
            <a:pPr marL="578358" indent="-51435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7. </a:t>
            </a:r>
            <a:r>
              <a:rPr lang="en-US" dirty="0" smtClean="0"/>
              <a:t>Set the example by behaving in ways that are consistent with shared values. </a:t>
            </a:r>
          </a:p>
          <a:p>
            <a:pPr marL="578358" indent="-51435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8. </a:t>
            </a:r>
            <a:r>
              <a:rPr lang="en-US" dirty="0" smtClean="0"/>
              <a:t>Achieve small wins that promote consistent progress and build commitment. </a:t>
            </a:r>
          </a:p>
          <a:p>
            <a:pPr marL="578358" indent="-51435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9.</a:t>
            </a:r>
            <a:r>
              <a:rPr lang="en-US" dirty="0" smtClean="0"/>
              <a:t> Recognize individual contributions to the success of every project.</a:t>
            </a:r>
          </a:p>
          <a:p>
            <a:pPr marL="578358" indent="-514350">
              <a:buNone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10.</a:t>
            </a:r>
            <a:r>
              <a:rPr lang="en-US" dirty="0" smtClean="0"/>
              <a:t> Celebrate team accomplishments regularly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 Building with the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/>
              <a:t>Allows a better understanding of the team‘s purpose </a:t>
            </a:r>
          </a:p>
          <a:p>
            <a:r>
              <a:rPr lang="en-US" sz="2200" dirty="0" smtClean="0"/>
              <a:t>Increased communication among team members about things affecting the group </a:t>
            </a:r>
          </a:p>
          <a:p>
            <a:r>
              <a:rPr lang="en-US" sz="2200" dirty="0" smtClean="0"/>
              <a:t>The ability to use conflict positively </a:t>
            </a:r>
          </a:p>
          <a:p>
            <a:r>
              <a:rPr lang="en-US" sz="2200" dirty="0" smtClean="0"/>
              <a:t>More effectiveness in working through team problems </a:t>
            </a:r>
          </a:p>
          <a:p>
            <a:r>
              <a:rPr lang="en-US" sz="2200" dirty="0" smtClean="0"/>
              <a:t>Greater collaboration among team members with less competition </a:t>
            </a:r>
          </a:p>
          <a:p>
            <a:r>
              <a:rPr lang="en-US" sz="2200" dirty="0" smtClean="0"/>
              <a:t>A sense of interdependence among team members </a:t>
            </a:r>
          </a:p>
          <a:p>
            <a:r>
              <a:rPr lang="en-US" sz="2200" dirty="0" smtClean="0"/>
              <a:t>Greater chances for success and group and individual rewards </a:t>
            </a:r>
          </a:p>
          <a:p>
            <a:endParaRPr lang="en-US" sz="2200" dirty="0"/>
          </a:p>
        </p:txBody>
      </p:sp>
      <p:pic>
        <p:nvPicPr>
          <p:cNvPr id="4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SMART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</a:t>
            </a:r>
          </a:p>
          <a:p>
            <a:r>
              <a:rPr lang="en-US" dirty="0" smtClean="0"/>
              <a:t>Measurable</a:t>
            </a:r>
          </a:p>
          <a:p>
            <a:r>
              <a:rPr lang="en-US" dirty="0" smtClean="0"/>
              <a:t>Attainable</a:t>
            </a:r>
          </a:p>
          <a:p>
            <a:r>
              <a:rPr lang="en-US" dirty="0" smtClean="0"/>
              <a:t>Realistic</a:t>
            </a:r>
          </a:p>
          <a:p>
            <a:r>
              <a:rPr lang="en-US" dirty="0" smtClean="0"/>
              <a:t>Time-Oriented</a:t>
            </a:r>
          </a:p>
          <a:p>
            <a:endParaRPr lang="en-US" dirty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2590800"/>
            <a:ext cx="264795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Goal??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the size of the club by 5 dues-paid members each semester</a:t>
            </a:r>
          </a:p>
          <a:p>
            <a:r>
              <a:rPr lang="en-US" dirty="0" smtClean="0"/>
              <a:t>Submit articles to The Capital Courier </a:t>
            </a:r>
          </a:p>
          <a:p>
            <a:r>
              <a:rPr lang="en-US" dirty="0" smtClean="0"/>
              <a:t>Have an interclub</a:t>
            </a:r>
          </a:p>
          <a:p>
            <a:r>
              <a:rPr lang="en-US" dirty="0" smtClean="0"/>
              <a:t>Send at least 6 people to 2012 DCON</a:t>
            </a:r>
          </a:p>
          <a:p>
            <a:r>
              <a:rPr lang="en-US" dirty="0" smtClean="0"/>
              <a:t>Raise a total of $500 for the club’s account</a:t>
            </a:r>
            <a:endParaRPr lang="en-US" dirty="0"/>
          </a:p>
        </p:txBody>
      </p:sp>
      <p:pic>
        <p:nvPicPr>
          <p:cNvPr id="4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54102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839200" cy="1399032"/>
          </a:xfrm>
        </p:spPr>
        <p:txBody>
          <a:bodyPr/>
          <a:lstStyle/>
          <a:p>
            <a:r>
              <a:rPr lang="en-US" dirty="0" smtClean="0"/>
              <a:t>Run an Effective Club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Set goals for meeting and prepare an agenda </a:t>
            </a:r>
          </a:p>
          <a:p>
            <a:r>
              <a:rPr lang="en-US" dirty="0" smtClean="0"/>
              <a:t>Arrange all logistics (meeting place, time, equipment, early enough to set up, etc)</a:t>
            </a:r>
          </a:p>
          <a:p>
            <a:r>
              <a:rPr lang="en-US" dirty="0" smtClean="0"/>
              <a:t>Send announcements, invitations, reminders for meeting (guests, do this early)</a:t>
            </a:r>
          </a:p>
          <a:p>
            <a:r>
              <a:rPr lang="en-US" dirty="0" smtClean="0"/>
              <a:t>Be courteous, respectful and inclusive (Start/Finish on time, Do ice breakers, engage all members)</a:t>
            </a:r>
          </a:p>
          <a:p>
            <a:r>
              <a:rPr lang="en-US" dirty="0" smtClean="0"/>
              <a:t>Bring closure (Summarize main points, plan and announce next meeting)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232</TotalTime>
  <Words>560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Verve</vt:lpstr>
      <vt:lpstr> President  </vt:lpstr>
      <vt:lpstr> Overall Duties &amp; Responsibilities</vt:lpstr>
      <vt:lpstr>Overall Duties &amp; Responsibilities</vt:lpstr>
      <vt:lpstr>Ten Commandments of Leadership</vt:lpstr>
      <vt:lpstr>Ten Commandments of Leadership</vt:lpstr>
      <vt:lpstr>Team Building with the Board</vt:lpstr>
      <vt:lpstr>Making SMART Goals</vt:lpstr>
      <vt:lpstr>SMART Goal??</vt:lpstr>
      <vt:lpstr>Run an Effective Club Meeting</vt:lpstr>
      <vt:lpstr>Run an Effective Board Meeting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President  </dc:title>
  <dc:creator>Rachel Villarroel</dc:creator>
  <cp:lastModifiedBy>Rachel Villaroel</cp:lastModifiedBy>
  <cp:revision>8</cp:revision>
  <dcterms:created xsi:type="dcterms:W3CDTF">2012-01-01T04:20:16Z</dcterms:created>
  <dcterms:modified xsi:type="dcterms:W3CDTF">2012-07-16T22:48:04Z</dcterms:modified>
</cp:coreProperties>
</file>